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256" r:id="rId2"/>
    <p:sldId id="259" r:id="rId3"/>
    <p:sldId id="269" r:id="rId4"/>
    <p:sldId id="260" r:id="rId5"/>
    <p:sldId id="261" r:id="rId6"/>
    <p:sldId id="262" r:id="rId7"/>
    <p:sldId id="264" r:id="rId8"/>
    <p:sldId id="263" r:id="rId9"/>
    <p:sldId id="265" r:id="rId10"/>
    <p:sldId id="268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3A43"/>
    <a:srgbClr val="03043B"/>
    <a:srgbClr val="1C3F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74" autoAdjust="0"/>
    <p:restoredTop sz="94626"/>
  </p:normalViewPr>
  <p:slideViewPr>
    <p:cSldViewPr snapToGrid="0">
      <p:cViewPr varScale="1">
        <p:scale>
          <a:sx n="121" d="100"/>
          <a:sy n="121" d="100"/>
        </p:scale>
        <p:origin x="12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E32D6-8626-4E84-B282-5D9382D89489}" type="datetimeFigureOut">
              <a:rPr lang="en-CA" smtClean="0"/>
              <a:t>2023-10-06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BC63D-2235-45D7-8E82-AC1E66E4B1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6307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Share a story about a kitchen fire in your community. What caused it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BC63D-2235-45D7-8E82-AC1E66E4B19E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729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BC63D-2235-45D7-8E82-AC1E66E4B19E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6037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Cooking Safety Sheet, setting up your kitchen or mock kitchen for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BC63D-2235-45D7-8E82-AC1E66E4B19E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8506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SAFE COOKING PRACTICES – TURNING POT HANDLES IN, MOVING AWAY FLAMMABLES, THE 3 FOOT ZONE, LOOSE SLEEVES, timer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BC63D-2235-45D7-8E82-AC1E66E4B19E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9881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6585A-71EC-4A4B-BD2C-47E59976C67E}" type="datetime1">
              <a:rPr lang="en-CA" smtClean="0"/>
              <a:t>2023-10-06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1120-88C6-44AC-A8AF-55A7B90725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270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075C-76BD-4708-A36D-4217F7E34EE1}" type="datetime1">
              <a:rPr lang="en-CA" smtClean="0"/>
              <a:t>2023-10-06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1120-88C6-44AC-A8AF-55A7B90725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36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253EB-3CEE-4382-937E-1CD4447B8342}" type="datetime1">
              <a:rPr lang="en-CA" smtClean="0"/>
              <a:t>2023-10-06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1120-88C6-44AC-A8AF-55A7B90725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940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7C5D3-EC7D-4F5E-B2B4-A1B97E810398}" type="datetime1">
              <a:rPr lang="en-CA" smtClean="0"/>
              <a:t>2023-10-06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1120-88C6-44AC-A8AF-55A7B90725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8509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AE64C-3291-4A07-B4B4-00FBEEEAC3BF}" type="datetime1">
              <a:rPr lang="en-CA" smtClean="0"/>
              <a:t>2023-10-06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1120-88C6-44AC-A8AF-55A7B90725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292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D503-4CCB-48D7-863D-BB7B5C95725E}" type="datetime1">
              <a:rPr lang="en-CA" smtClean="0"/>
              <a:t>2023-10-06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1120-88C6-44AC-A8AF-55A7B90725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9170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DF7A2-6735-47EB-A683-4685495D6EE7}" type="datetime1">
              <a:rPr lang="en-CA" smtClean="0"/>
              <a:t>2023-10-06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1120-88C6-44AC-A8AF-55A7B90725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6399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34793-3A2E-4494-8489-53068D3303E9}" type="datetime1">
              <a:rPr lang="en-CA" smtClean="0"/>
              <a:t>2023-10-06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1120-88C6-44AC-A8AF-55A7B90725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2803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38EA-07B4-4E4A-82F3-C974455CABAE}" type="datetime1">
              <a:rPr lang="en-CA" smtClean="0"/>
              <a:t>2023-10-06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1120-88C6-44AC-A8AF-55A7B90725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445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A93B-7483-4378-9124-388E62D52867}" type="datetime1">
              <a:rPr lang="en-CA" smtClean="0"/>
              <a:t>2023-10-06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1120-88C6-44AC-A8AF-55A7B90725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9406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63638-C5EA-4149-B96E-58637EFA037A}" type="datetime1">
              <a:rPr lang="en-CA" smtClean="0"/>
              <a:t>2023-10-06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1120-88C6-44AC-A8AF-55A7B90725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753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68853-ABE6-4B09-8228-410338ABFD33}" type="datetime1">
              <a:rPr lang="en-CA" smtClean="0"/>
              <a:t>2023-10-06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E1120-88C6-44AC-A8AF-55A7B90725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9048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5D163-16EB-92E9-33BE-2FFAE7DC1C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988315"/>
            <a:ext cx="6858000" cy="1096024"/>
          </a:xfrm>
        </p:spPr>
        <p:txBody>
          <a:bodyPr>
            <a:normAutofit/>
          </a:bodyPr>
          <a:lstStyle/>
          <a:p>
            <a:r>
              <a:rPr lang="en-CA" sz="5400" dirty="0">
                <a:solidFill>
                  <a:srgbClr val="1C3F95"/>
                </a:solidFill>
                <a:latin typeface="Century Gothic" panose="020B0502020202020204" pitchFamily="34" charset="0"/>
              </a:rPr>
              <a:t>Cooking Fire Safety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7F0468-36F2-8358-A508-67C2FEEF1E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300019"/>
            <a:ext cx="6858000" cy="1241822"/>
          </a:xfrm>
        </p:spPr>
        <p:txBody>
          <a:bodyPr>
            <a:normAutofit/>
          </a:bodyPr>
          <a:lstStyle/>
          <a:p>
            <a:endParaRPr lang="en-CA" sz="3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136D13D2-8EE7-D36F-860A-966E0534B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902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1E99DF-6188-53F1-D59A-7F3FBB783E0C}"/>
              </a:ext>
            </a:extLst>
          </p:cNvPr>
          <p:cNvSpPr/>
          <p:nvPr/>
        </p:nvSpPr>
        <p:spPr>
          <a:xfrm>
            <a:off x="3811" y="8583454"/>
            <a:ext cx="5818346" cy="33814"/>
          </a:xfrm>
          <a:prstGeom prst="rect">
            <a:avLst/>
          </a:prstGeom>
          <a:solidFill>
            <a:srgbClr val="EE3A4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sz="135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0B797C-14FF-4E54-7DA4-CCF10699D7EA}"/>
              </a:ext>
            </a:extLst>
          </p:cNvPr>
          <p:cNvSpPr txBox="1"/>
          <p:nvPr/>
        </p:nvSpPr>
        <p:spPr>
          <a:xfrm>
            <a:off x="0" y="6305533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>
                <a:solidFill>
                  <a:srgbClr val="EE3A43"/>
                </a:solidFill>
                <a:latin typeface="Century Gothic" panose="020B0502020202020204" pitchFamily="34" charset="0"/>
              </a:rPr>
              <a:t>Supporting BC First Nation Communities Since 1986</a:t>
            </a:r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8A837B40-01C5-ED71-3AA4-7880C9373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49363"/>
            <a:ext cx="9144000" cy="161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19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D173A7A-FFD0-03B2-AF7C-A6BB7A4D3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11360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CFEE8-CDFC-4C0F-F769-E2DC3A8E5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569" y="1875275"/>
            <a:ext cx="4770627" cy="4272606"/>
          </a:xfrm>
        </p:spPr>
        <p:txBody>
          <a:bodyPr>
            <a:normAutofit/>
          </a:bodyPr>
          <a:lstStyle/>
          <a:p>
            <a:pPr marL="593725" indent="-514350">
              <a:lnSpc>
                <a:spcPct val="110000"/>
              </a:lnSpc>
              <a:buFont typeface="+mj-lt"/>
              <a:buAutoNum type="arabicPeriod"/>
            </a:pPr>
            <a:endParaRPr lang="en-CA" dirty="0">
              <a:latin typeface="Century Gothic" panose="020B0502020202020204" pitchFamily="34" charset="0"/>
            </a:endParaRPr>
          </a:p>
          <a:p>
            <a:pPr marL="342900" indent="0">
              <a:lnSpc>
                <a:spcPct val="110000"/>
              </a:lnSpc>
              <a:buNone/>
            </a:pPr>
            <a:endParaRPr lang="en-CA" dirty="0"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</a:pPr>
            <a:endParaRPr lang="en-CA" dirty="0"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FEFD0B-3020-AFA4-F3DE-4443A1C9A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23114" y="6356350"/>
            <a:ext cx="2529297" cy="365125"/>
          </a:xfrm>
        </p:spPr>
        <p:txBody>
          <a:bodyPr/>
          <a:lstStyle/>
          <a:p>
            <a:fld id="{081E1120-88C6-44AC-A8AF-55A7B9072548}" type="slidenum">
              <a:rPr lang="en-CA" sz="1400" smtClean="0">
                <a:solidFill>
                  <a:srgbClr val="EE3A43"/>
                </a:solidFill>
                <a:latin typeface="Century Gothic" panose="020B0502020202020204" pitchFamily="34" charset="0"/>
              </a:rPr>
              <a:t>10</a:t>
            </a:fld>
            <a:endParaRPr lang="en-CA" sz="1400" dirty="0">
              <a:solidFill>
                <a:srgbClr val="EE3A43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le 19">
            <a:extLst>
              <a:ext uri="{FF2B5EF4-FFF2-40B4-BE49-F238E27FC236}">
                <a16:creationId xmlns:a16="http://schemas.microsoft.com/office/drawing/2014/main" id="{096063CC-E267-26E8-7582-B2F1C4933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38" y="142240"/>
            <a:ext cx="6294518" cy="851592"/>
          </a:xfrm>
        </p:spPr>
        <p:txBody>
          <a:bodyPr>
            <a:normAutofit/>
          </a:bodyPr>
          <a:lstStyle/>
          <a:p>
            <a:r>
              <a:rPr lang="en-CA" sz="3400" dirty="0">
                <a:solidFill>
                  <a:srgbClr val="1C3F95"/>
                </a:solidFill>
                <a:latin typeface="Century Gothic" panose="020B0502020202020204" pitchFamily="34" charset="0"/>
              </a:rPr>
              <a:t>Quick Questionnaire</a:t>
            </a:r>
          </a:p>
        </p:txBody>
      </p:sp>
      <p:pic>
        <p:nvPicPr>
          <p:cNvPr id="7172" name="Picture 4" descr="2,896 Quiz Time Stock Photos - Free &amp; Royalty-Free Stock Photos from  Dreamstime">
            <a:extLst>
              <a:ext uri="{FF2B5EF4-FFF2-40B4-BE49-F238E27FC236}">
                <a16:creationId xmlns:a16="http://schemas.microsoft.com/office/drawing/2014/main" id="{E9462860-1B02-5C45-4D7B-3744A1E11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711" y="1733035"/>
            <a:ext cx="6400575" cy="427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759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D173A7A-FFD0-03B2-AF7C-A6BB7A4D3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11360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CFEE8-CDFC-4C0F-F769-E2DC3A8E5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569" y="1875275"/>
            <a:ext cx="4770627" cy="4272606"/>
          </a:xfrm>
        </p:spPr>
        <p:txBody>
          <a:bodyPr>
            <a:normAutofit/>
          </a:bodyPr>
          <a:lstStyle/>
          <a:p>
            <a:pPr marL="593725" indent="-514350">
              <a:lnSpc>
                <a:spcPct val="110000"/>
              </a:lnSpc>
              <a:buFont typeface="+mj-lt"/>
              <a:buAutoNum type="arabicPeriod"/>
            </a:pPr>
            <a:endParaRPr lang="en-CA" dirty="0">
              <a:latin typeface="Century Gothic" panose="020B0502020202020204" pitchFamily="34" charset="0"/>
            </a:endParaRPr>
          </a:p>
          <a:p>
            <a:pPr marL="342900" indent="0">
              <a:lnSpc>
                <a:spcPct val="110000"/>
              </a:lnSpc>
              <a:buNone/>
            </a:pPr>
            <a:endParaRPr lang="en-CA" dirty="0"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</a:pPr>
            <a:endParaRPr lang="en-CA" dirty="0"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FEFD0B-3020-AFA4-F3DE-4443A1C9A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23114" y="6356350"/>
            <a:ext cx="2529297" cy="365125"/>
          </a:xfrm>
        </p:spPr>
        <p:txBody>
          <a:bodyPr/>
          <a:lstStyle/>
          <a:p>
            <a:fld id="{081E1120-88C6-44AC-A8AF-55A7B9072548}" type="slidenum">
              <a:rPr lang="en-CA" sz="1400" smtClean="0">
                <a:solidFill>
                  <a:srgbClr val="EE3A43"/>
                </a:solidFill>
                <a:latin typeface="Century Gothic" panose="020B0502020202020204" pitchFamily="34" charset="0"/>
              </a:rPr>
              <a:t>11</a:t>
            </a:fld>
            <a:endParaRPr lang="en-CA" sz="1400" dirty="0">
              <a:solidFill>
                <a:srgbClr val="EE3A43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le 19">
            <a:extLst>
              <a:ext uri="{FF2B5EF4-FFF2-40B4-BE49-F238E27FC236}">
                <a16:creationId xmlns:a16="http://schemas.microsoft.com/office/drawing/2014/main" id="{096063CC-E267-26E8-7582-B2F1C4933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38" y="142240"/>
            <a:ext cx="6103076" cy="851592"/>
          </a:xfrm>
        </p:spPr>
        <p:txBody>
          <a:bodyPr>
            <a:normAutofit/>
          </a:bodyPr>
          <a:lstStyle/>
          <a:p>
            <a:r>
              <a:rPr lang="en-CA" sz="3400" dirty="0">
                <a:solidFill>
                  <a:srgbClr val="1C3F95"/>
                </a:solidFill>
                <a:latin typeface="Century Gothic" panose="020B0502020202020204" pitchFamily="34" charset="0"/>
              </a:rPr>
              <a:t>Closing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981F704-174A-6183-36B0-4DCD29F269D4}"/>
              </a:ext>
            </a:extLst>
          </p:cNvPr>
          <p:cNvSpPr txBox="1">
            <a:spLocks/>
          </p:cNvSpPr>
          <p:nvPr/>
        </p:nvSpPr>
        <p:spPr>
          <a:xfrm>
            <a:off x="842647" y="2215203"/>
            <a:ext cx="7458703" cy="242759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93725" indent="-514350">
              <a:lnSpc>
                <a:spcPct val="110000"/>
              </a:lnSpc>
            </a:pPr>
            <a:r>
              <a:rPr lang="en-CA" sz="3000" dirty="0">
                <a:latin typeface="Century Gothic" panose="020B0502020202020204" pitchFamily="34" charset="0"/>
              </a:rPr>
              <a:t>Review Video</a:t>
            </a:r>
          </a:p>
          <a:p>
            <a:pPr marL="593725" indent="-514350">
              <a:lnSpc>
                <a:spcPct val="110000"/>
              </a:lnSpc>
            </a:pPr>
            <a:r>
              <a:rPr lang="en-CA" sz="3000" dirty="0">
                <a:latin typeface="Century Gothic" panose="020B0502020202020204" pitchFamily="34" charset="0"/>
              </a:rPr>
              <a:t>Thank you!</a:t>
            </a:r>
          </a:p>
          <a:p>
            <a:pPr marL="593725" indent="-514350">
              <a:lnSpc>
                <a:spcPct val="110000"/>
              </a:lnSpc>
            </a:pPr>
            <a:r>
              <a:rPr lang="en-CA" sz="3000" dirty="0">
                <a:latin typeface="Century Gothic" panose="020B0502020202020204" pitchFamily="34" charset="0"/>
              </a:rPr>
              <a:t>A few handouts to share with family</a:t>
            </a:r>
          </a:p>
          <a:p>
            <a:pPr marL="593725" indent="-514350">
              <a:lnSpc>
                <a:spcPct val="110000"/>
              </a:lnSpc>
            </a:pPr>
            <a:r>
              <a:rPr lang="en-CA" sz="3000" dirty="0">
                <a:latin typeface="Century Gothic" panose="020B0502020202020204" pitchFamily="34" charset="0"/>
              </a:rPr>
              <a:t>Draw prizes and refreshments!</a:t>
            </a:r>
          </a:p>
          <a:p>
            <a:pPr marL="593725" indent="-514350">
              <a:lnSpc>
                <a:spcPct val="110000"/>
              </a:lnSpc>
              <a:buFont typeface="+mj-lt"/>
              <a:buAutoNum type="arabicPeriod"/>
            </a:pPr>
            <a:endParaRPr lang="en-CA" dirty="0">
              <a:latin typeface="Century Gothic" panose="020B0502020202020204" pitchFamily="34" charset="0"/>
            </a:endParaRPr>
          </a:p>
          <a:p>
            <a:pPr marL="34290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CA" dirty="0"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</a:pPr>
            <a:endParaRPr lang="en-CA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979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D173A7A-FFD0-03B2-AF7C-A6BB7A4D3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11360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CFEE8-CDFC-4C0F-F769-E2DC3A8E5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765" y="1798533"/>
            <a:ext cx="5125757" cy="3895356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CA" sz="2300" dirty="0">
                <a:latin typeface="Century Gothic" panose="020B0502020202020204" pitchFamily="34" charset="0"/>
              </a:rPr>
              <a:t>Welcome!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CA" sz="2300" dirty="0">
                <a:latin typeface="Century Gothic" panose="020B0502020202020204" pitchFamily="34" charset="0"/>
              </a:rPr>
              <a:t>Agenda</a:t>
            </a:r>
          </a:p>
          <a:p>
            <a:pPr lvl="1">
              <a:lnSpc>
                <a:spcPct val="110000"/>
              </a:lnSpc>
            </a:pPr>
            <a:r>
              <a:rPr lang="en-CA" sz="2100" dirty="0">
                <a:latin typeface="Century Gothic" panose="020B0502020202020204" pitchFamily="34" charset="0"/>
              </a:rPr>
              <a:t>A Story</a:t>
            </a:r>
          </a:p>
          <a:p>
            <a:pPr lvl="1">
              <a:lnSpc>
                <a:spcPct val="110000"/>
              </a:lnSpc>
            </a:pPr>
            <a:r>
              <a:rPr lang="en-CA" sz="2100" dirty="0">
                <a:latin typeface="Century Gothic" panose="020B0502020202020204" pitchFamily="34" charset="0"/>
              </a:rPr>
              <a:t>Cooking Fires &amp; Burn Injuries</a:t>
            </a:r>
          </a:p>
          <a:p>
            <a:pPr lvl="1">
              <a:lnSpc>
                <a:spcPct val="110000"/>
              </a:lnSpc>
            </a:pPr>
            <a:r>
              <a:rPr lang="en-CA" sz="2100" dirty="0">
                <a:latin typeface="Century Gothic" panose="020B0502020202020204" pitchFamily="34" charset="0"/>
              </a:rPr>
              <a:t>Fire Safe Cooking Practices (before, during, &amp; after cooking)</a:t>
            </a:r>
          </a:p>
          <a:p>
            <a:pPr lvl="1">
              <a:lnSpc>
                <a:spcPct val="110000"/>
              </a:lnSpc>
            </a:pPr>
            <a:r>
              <a:rPr lang="en-CA" sz="2100" dirty="0">
                <a:latin typeface="Century Gothic" panose="020B0502020202020204" pitchFamily="34" charset="0"/>
              </a:rPr>
              <a:t>Putting Out a Cooking Fire</a:t>
            </a:r>
          </a:p>
          <a:p>
            <a:pPr lvl="1">
              <a:lnSpc>
                <a:spcPct val="110000"/>
              </a:lnSpc>
            </a:pPr>
            <a:r>
              <a:rPr lang="en-CA" sz="2100" dirty="0">
                <a:latin typeface="Century Gothic" panose="020B0502020202020204" pitchFamily="34" charset="0"/>
              </a:rPr>
              <a:t>Questionnaire</a:t>
            </a:r>
          </a:p>
          <a:p>
            <a:pPr lvl="1">
              <a:lnSpc>
                <a:spcPct val="110000"/>
              </a:lnSpc>
            </a:pPr>
            <a:r>
              <a:rPr lang="en-CA" sz="2100" dirty="0">
                <a:latin typeface="Century Gothic" panose="020B0502020202020204" pitchFamily="34" charset="0"/>
              </a:rPr>
              <a:t>Refreshments &amp; Door Prizes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FEFD0B-3020-AFA4-F3DE-4443A1C9A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23114" y="6356350"/>
            <a:ext cx="2529297" cy="365125"/>
          </a:xfrm>
        </p:spPr>
        <p:txBody>
          <a:bodyPr/>
          <a:lstStyle/>
          <a:p>
            <a:fld id="{081E1120-88C6-44AC-A8AF-55A7B9072548}" type="slidenum">
              <a:rPr lang="en-CA" sz="1400" smtClean="0">
                <a:solidFill>
                  <a:srgbClr val="EE3A43"/>
                </a:solidFill>
                <a:latin typeface="Century Gothic" panose="020B0502020202020204" pitchFamily="34" charset="0"/>
              </a:rPr>
              <a:t>2</a:t>
            </a:fld>
            <a:endParaRPr lang="en-CA" sz="1400" dirty="0">
              <a:solidFill>
                <a:srgbClr val="EE3A43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le 19">
            <a:extLst>
              <a:ext uri="{FF2B5EF4-FFF2-40B4-BE49-F238E27FC236}">
                <a16:creationId xmlns:a16="http://schemas.microsoft.com/office/drawing/2014/main" id="{096063CC-E267-26E8-7582-B2F1C4933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9323"/>
            <a:ext cx="6103076" cy="851592"/>
          </a:xfrm>
        </p:spPr>
        <p:txBody>
          <a:bodyPr>
            <a:normAutofit/>
          </a:bodyPr>
          <a:lstStyle/>
          <a:p>
            <a:r>
              <a:rPr lang="en-CA" sz="3400" dirty="0">
                <a:solidFill>
                  <a:srgbClr val="1C3F95"/>
                </a:solidFill>
                <a:latin typeface="Century Gothic" panose="020B0502020202020204" pitchFamily="34" charset="0"/>
              </a:rPr>
              <a:t>Introduction</a:t>
            </a:r>
          </a:p>
        </p:txBody>
      </p:sp>
      <p:pic>
        <p:nvPicPr>
          <p:cNvPr id="2" name="Picture 2" descr="8,400+ Oven Mitt Stock Photos, Pictures &amp; Royalty-Free Images - iStock | Oven  mitt isolated, Red oven mitt, Oven mitt vector">
            <a:extLst>
              <a:ext uri="{FF2B5EF4-FFF2-40B4-BE49-F238E27FC236}">
                <a16:creationId xmlns:a16="http://schemas.microsoft.com/office/drawing/2014/main" id="{D83B1A5B-57D0-6145-C1CD-1470919C0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662" y="3309992"/>
            <a:ext cx="3408749" cy="238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959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D173A7A-FFD0-03B2-AF7C-A6BB7A4D3E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113607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FEFD0B-3020-AFA4-F3DE-4443A1C9A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23114" y="6356350"/>
            <a:ext cx="2529297" cy="365125"/>
          </a:xfrm>
        </p:spPr>
        <p:txBody>
          <a:bodyPr/>
          <a:lstStyle/>
          <a:p>
            <a:fld id="{081E1120-88C6-44AC-A8AF-55A7B9072548}" type="slidenum">
              <a:rPr lang="en-CA" sz="1400" smtClean="0">
                <a:solidFill>
                  <a:srgbClr val="EE3A43"/>
                </a:solidFill>
                <a:latin typeface="Century Gothic" panose="020B0502020202020204" pitchFamily="34" charset="0"/>
              </a:rPr>
              <a:t>3</a:t>
            </a:fld>
            <a:endParaRPr lang="en-CA" sz="1400" dirty="0">
              <a:solidFill>
                <a:srgbClr val="EE3A43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le 19">
            <a:extLst>
              <a:ext uri="{FF2B5EF4-FFF2-40B4-BE49-F238E27FC236}">
                <a16:creationId xmlns:a16="http://schemas.microsoft.com/office/drawing/2014/main" id="{096063CC-E267-26E8-7582-B2F1C4933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9323"/>
            <a:ext cx="6103076" cy="851592"/>
          </a:xfrm>
        </p:spPr>
        <p:txBody>
          <a:bodyPr>
            <a:normAutofit/>
          </a:bodyPr>
          <a:lstStyle/>
          <a:p>
            <a:r>
              <a:rPr lang="en-CA" sz="3400" dirty="0">
                <a:solidFill>
                  <a:srgbClr val="1C3F95"/>
                </a:solidFill>
                <a:latin typeface="Century Gothic" panose="020B0502020202020204" pitchFamily="34" charset="0"/>
              </a:rPr>
              <a:t>Learning from the Past</a:t>
            </a:r>
          </a:p>
        </p:txBody>
      </p:sp>
      <p:pic>
        <p:nvPicPr>
          <p:cNvPr id="10242" name="Picture 2" descr="Story Photos, Download The BEST Free Story Stock Photos &amp; HD Images">
            <a:extLst>
              <a:ext uri="{FF2B5EF4-FFF2-40B4-BE49-F238E27FC236}">
                <a16:creationId xmlns:a16="http://schemas.microsoft.com/office/drawing/2014/main" id="{BCFE3CA5-64B4-1683-70CF-60641E93E6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02" y="1791694"/>
            <a:ext cx="6990794" cy="427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302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D173A7A-FFD0-03B2-AF7C-A6BB7A4D3E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11360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CFEE8-CDFC-4C0F-F769-E2DC3A8E5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287" y="1905696"/>
            <a:ext cx="4647996" cy="4004773"/>
          </a:xfrm>
        </p:spPr>
        <p:txBody>
          <a:bodyPr>
            <a:normAutofit fontScale="92500"/>
          </a:bodyPr>
          <a:lstStyle/>
          <a:p>
            <a:pPr marL="449263" indent="-369888">
              <a:lnSpc>
                <a:spcPct val="110000"/>
              </a:lnSpc>
            </a:pPr>
            <a:r>
              <a:rPr lang="en-CA" sz="2700" dirty="0">
                <a:latin typeface="Century Gothic" panose="020B0502020202020204" pitchFamily="34" charset="0"/>
              </a:rPr>
              <a:t>Cooking fires are a leading cause of home fires, fire and burn injuries</a:t>
            </a:r>
          </a:p>
          <a:p>
            <a:pPr marL="449263" indent="-369888">
              <a:lnSpc>
                <a:spcPct val="110000"/>
              </a:lnSpc>
            </a:pPr>
            <a:r>
              <a:rPr lang="en-CA" sz="2700" dirty="0">
                <a:latin typeface="Century Gothic" panose="020B0502020202020204" pitchFamily="34" charset="0"/>
              </a:rPr>
              <a:t>Most cooking fires are preventable</a:t>
            </a:r>
          </a:p>
          <a:p>
            <a:pPr marL="449263" indent="-369888">
              <a:lnSpc>
                <a:spcPct val="110000"/>
              </a:lnSpc>
            </a:pPr>
            <a:r>
              <a:rPr lang="en-CA" sz="2700" dirty="0">
                <a:latin typeface="Century Gothic" panose="020B0502020202020204" pitchFamily="34" charset="0"/>
              </a:rPr>
              <a:t>Babies, young children, &amp; Elders are at highest risk </a:t>
            </a:r>
          </a:p>
          <a:p>
            <a:pPr marL="396875" indent="0">
              <a:lnSpc>
                <a:spcPct val="110000"/>
              </a:lnSpc>
              <a:buNone/>
            </a:pPr>
            <a:endParaRPr lang="en-CA" dirty="0">
              <a:latin typeface="Century Gothic" panose="020B0502020202020204" pitchFamily="34" charset="0"/>
            </a:endParaRPr>
          </a:p>
          <a:p>
            <a:pPr marL="342900" indent="0">
              <a:lnSpc>
                <a:spcPct val="110000"/>
              </a:lnSpc>
              <a:buNone/>
            </a:pPr>
            <a:endParaRPr lang="en-CA" dirty="0">
              <a:latin typeface="Century Gothic" panose="020B0502020202020204" pitchFamily="34" charset="0"/>
            </a:endParaRPr>
          </a:p>
          <a:p>
            <a:pPr marL="342900" indent="0">
              <a:lnSpc>
                <a:spcPct val="110000"/>
              </a:lnSpc>
              <a:buNone/>
            </a:pPr>
            <a:endParaRPr lang="en-CA" dirty="0"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</a:pPr>
            <a:endParaRPr lang="en-CA" dirty="0"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FEFD0B-3020-AFA4-F3DE-4443A1C9A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23114" y="6356350"/>
            <a:ext cx="2529297" cy="365125"/>
          </a:xfrm>
        </p:spPr>
        <p:txBody>
          <a:bodyPr/>
          <a:lstStyle/>
          <a:p>
            <a:fld id="{081E1120-88C6-44AC-A8AF-55A7B9072548}" type="slidenum">
              <a:rPr lang="en-CA" sz="1400" smtClean="0">
                <a:solidFill>
                  <a:srgbClr val="EE3A43"/>
                </a:solidFill>
                <a:latin typeface="Century Gothic" panose="020B0502020202020204" pitchFamily="34" charset="0"/>
              </a:rPr>
              <a:t>4</a:t>
            </a:fld>
            <a:endParaRPr lang="en-CA" sz="1400" dirty="0">
              <a:solidFill>
                <a:srgbClr val="EE3A43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le 19">
            <a:extLst>
              <a:ext uri="{FF2B5EF4-FFF2-40B4-BE49-F238E27FC236}">
                <a16:creationId xmlns:a16="http://schemas.microsoft.com/office/drawing/2014/main" id="{096063CC-E267-26E8-7582-B2F1C4933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287" y="209323"/>
            <a:ext cx="6506439" cy="851592"/>
          </a:xfrm>
        </p:spPr>
        <p:txBody>
          <a:bodyPr>
            <a:noAutofit/>
          </a:bodyPr>
          <a:lstStyle/>
          <a:p>
            <a:r>
              <a:rPr lang="en-CA" sz="3400" dirty="0">
                <a:solidFill>
                  <a:srgbClr val="1C3F95"/>
                </a:solidFill>
                <a:latin typeface="Century Gothic" panose="020B0502020202020204" pitchFamily="34" charset="0"/>
              </a:rPr>
              <a:t>Cooking Fires &amp; Burn Injuries</a:t>
            </a:r>
          </a:p>
        </p:txBody>
      </p:sp>
      <p:pic>
        <p:nvPicPr>
          <p:cNvPr id="8198" name="Picture 6" descr="Child Burn And Scald Injury Concept Little Boy Reaching For Hot Drink Mug  On The Table Stock Photo - Download Image Now - iStock">
            <a:extLst>
              <a:ext uri="{FF2B5EF4-FFF2-40B4-BE49-F238E27FC236}">
                <a16:creationId xmlns:a16="http://schemas.microsoft.com/office/drawing/2014/main" id="{B6010E7A-3A7D-9202-44BD-10CD0DED3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283" y="2447771"/>
            <a:ext cx="3902415" cy="259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029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D173A7A-FFD0-03B2-AF7C-A6BB7A4D3E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11360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CFEE8-CDFC-4C0F-F769-E2DC3A8E5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568" y="1875275"/>
            <a:ext cx="4556619" cy="4014626"/>
          </a:xfrm>
        </p:spPr>
        <p:txBody>
          <a:bodyPr>
            <a:normAutofit/>
          </a:bodyPr>
          <a:lstStyle/>
          <a:p>
            <a:pPr marL="422275" indent="-342900">
              <a:lnSpc>
                <a:spcPct val="100000"/>
              </a:lnSpc>
              <a:spcAft>
                <a:spcPts val="600"/>
              </a:spcAft>
            </a:pPr>
            <a:r>
              <a:rPr lang="en-CA" sz="2100" dirty="0">
                <a:latin typeface="Century Gothic" panose="020B0502020202020204" pitchFamily="34" charset="0"/>
              </a:rPr>
              <a:t>Make sure kitchen counters and cooking surfaces are clean and clear of food/grease.</a:t>
            </a:r>
          </a:p>
          <a:p>
            <a:pPr marL="403225" indent="-323850">
              <a:lnSpc>
                <a:spcPct val="100000"/>
              </a:lnSpc>
              <a:spcAft>
                <a:spcPts val="600"/>
              </a:spcAft>
            </a:pPr>
            <a:r>
              <a:rPr lang="en-CA" sz="2100" dirty="0">
                <a:latin typeface="Century Gothic" panose="020B0502020202020204" pitchFamily="34" charset="0"/>
              </a:rPr>
              <a:t>Keep flammables away from hot surfaces.</a:t>
            </a:r>
          </a:p>
          <a:p>
            <a:pPr marL="403225" indent="-323850">
              <a:lnSpc>
                <a:spcPct val="100000"/>
              </a:lnSpc>
              <a:spcAft>
                <a:spcPts val="600"/>
              </a:spcAft>
            </a:pPr>
            <a:r>
              <a:rPr lang="en-CA" sz="2100" dirty="0">
                <a:latin typeface="Century Gothic" panose="020B0502020202020204" pitchFamily="34" charset="0"/>
              </a:rPr>
              <a:t>Maintain appliances in good working order.</a:t>
            </a:r>
          </a:p>
          <a:p>
            <a:pPr marL="403225" indent="-323850">
              <a:lnSpc>
                <a:spcPct val="100000"/>
              </a:lnSpc>
              <a:spcAft>
                <a:spcPts val="600"/>
              </a:spcAft>
            </a:pPr>
            <a:r>
              <a:rPr lang="en-CA" sz="2100" dirty="0">
                <a:latin typeface="Century Gothic" panose="020B0502020202020204" pitchFamily="34" charset="0"/>
              </a:rPr>
              <a:t>Know what to do if you have a cooking fire.</a:t>
            </a:r>
          </a:p>
          <a:p>
            <a:pPr marL="342900" indent="0">
              <a:lnSpc>
                <a:spcPct val="110000"/>
              </a:lnSpc>
              <a:buNone/>
            </a:pPr>
            <a:endParaRPr lang="en-CA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CA" dirty="0"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FEFD0B-3020-AFA4-F3DE-4443A1C9A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23114" y="6356350"/>
            <a:ext cx="2529297" cy="365125"/>
          </a:xfrm>
        </p:spPr>
        <p:txBody>
          <a:bodyPr/>
          <a:lstStyle/>
          <a:p>
            <a:fld id="{081E1120-88C6-44AC-A8AF-55A7B9072548}" type="slidenum">
              <a:rPr lang="en-CA" sz="1400" smtClean="0">
                <a:solidFill>
                  <a:srgbClr val="EE3A43"/>
                </a:solidFill>
                <a:latin typeface="Century Gothic" panose="020B0502020202020204" pitchFamily="34" charset="0"/>
              </a:rPr>
              <a:t>5</a:t>
            </a:fld>
            <a:endParaRPr lang="en-CA" sz="1400" dirty="0">
              <a:solidFill>
                <a:srgbClr val="EE3A43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le 19">
            <a:extLst>
              <a:ext uri="{FF2B5EF4-FFF2-40B4-BE49-F238E27FC236}">
                <a16:creationId xmlns:a16="http://schemas.microsoft.com/office/drawing/2014/main" id="{096063CC-E267-26E8-7582-B2F1C4933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9323"/>
            <a:ext cx="6103076" cy="851592"/>
          </a:xfrm>
        </p:spPr>
        <p:txBody>
          <a:bodyPr>
            <a:normAutofit/>
          </a:bodyPr>
          <a:lstStyle/>
          <a:p>
            <a:r>
              <a:rPr lang="en-CA" sz="3400" dirty="0">
                <a:solidFill>
                  <a:srgbClr val="1C3F95"/>
                </a:solidFill>
                <a:latin typeface="Century Gothic" panose="020B0502020202020204" pitchFamily="34" charset="0"/>
              </a:rPr>
              <a:t>Before You Cook</a:t>
            </a:r>
          </a:p>
        </p:txBody>
      </p:sp>
      <p:pic>
        <p:nvPicPr>
          <p:cNvPr id="1030" name="Picture 6" descr="How to Clean Your Stove Burners">
            <a:extLst>
              <a:ext uri="{FF2B5EF4-FFF2-40B4-BE49-F238E27FC236}">
                <a16:creationId xmlns:a16="http://schemas.microsoft.com/office/drawing/2014/main" id="{491E24A9-F2CB-AF4C-BC00-30C61D916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8" y="2535319"/>
            <a:ext cx="4251837" cy="263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206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D173A7A-FFD0-03B2-AF7C-A6BB7A4D3E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11360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CFEE8-CDFC-4C0F-F769-E2DC3A8E5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821" y="1538842"/>
            <a:ext cx="4248153" cy="4400645"/>
          </a:xfrm>
        </p:spPr>
        <p:txBody>
          <a:bodyPr>
            <a:normAutofit fontScale="77500" lnSpcReduction="20000"/>
          </a:bodyPr>
          <a:lstStyle/>
          <a:p>
            <a:pPr marL="409575" indent="-330200">
              <a:lnSpc>
                <a:spcPct val="100000"/>
              </a:lnSpc>
              <a:spcAft>
                <a:spcPts val="600"/>
              </a:spcAft>
            </a:pPr>
            <a:r>
              <a:rPr lang="en-CA" sz="2700" dirty="0">
                <a:latin typeface="Century Gothic" panose="020B0502020202020204" pitchFamily="34" charset="0"/>
              </a:rPr>
              <a:t>Keep children and pets at least 3 feet from cooking areas.</a:t>
            </a:r>
          </a:p>
          <a:p>
            <a:pPr marL="409575" indent="-330200">
              <a:lnSpc>
                <a:spcPct val="100000"/>
              </a:lnSpc>
              <a:spcAft>
                <a:spcPts val="600"/>
              </a:spcAft>
            </a:pPr>
            <a:r>
              <a:rPr lang="en-CA" sz="2700" dirty="0">
                <a:latin typeface="Century Gothic" panose="020B0502020202020204" pitchFamily="34" charset="0"/>
              </a:rPr>
              <a:t>Stay in the kitchen and be alert. Cooking requires your full attention.</a:t>
            </a:r>
          </a:p>
          <a:p>
            <a:pPr marL="409575" indent="-330200">
              <a:lnSpc>
                <a:spcPct val="100000"/>
              </a:lnSpc>
              <a:spcAft>
                <a:spcPts val="600"/>
              </a:spcAft>
            </a:pPr>
            <a:r>
              <a:rPr lang="en-CA" sz="2700" dirty="0">
                <a:latin typeface="Century Gothic" panose="020B0502020202020204" pitchFamily="34" charset="0"/>
              </a:rPr>
              <a:t>Check cooking food regularly and if you must leave, turn off all cooking appliances.</a:t>
            </a:r>
          </a:p>
          <a:p>
            <a:pPr marL="409575" indent="-330200">
              <a:lnSpc>
                <a:spcPct val="100000"/>
              </a:lnSpc>
              <a:spcAft>
                <a:spcPts val="600"/>
              </a:spcAft>
            </a:pPr>
            <a:r>
              <a:rPr lang="en-CA" sz="2700" dirty="0">
                <a:latin typeface="Century Gothic" panose="020B0502020202020204" pitchFamily="34" charset="0"/>
              </a:rPr>
              <a:t>Remember to keep combustibles away from hot cooking surfaces.</a:t>
            </a:r>
          </a:p>
          <a:p>
            <a:pPr marL="342900" indent="0">
              <a:lnSpc>
                <a:spcPct val="110000"/>
              </a:lnSpc>
              <a:buNone/>
            </a:pPr>
            <a:endParaRPr lang="en-CA" dirty="0"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</a:pPr>
            <a:endParaRPr lang="en-CA" dirty="0">
              <a:latin typeface="Century Gothic" panose="020B0502020202020204" pitchFamily="34" charset="0"/>
            </a:endParaRPr>
          </a:p>
        </p:txBody>
      </p:sp>
      <p:sp>
        <p:nvSpPr>
          <p:cNvPr id="7" name="Title 19">
            <a:extLst>
              <a:ext uri="{FF2B5EF4-FFF2-40B4-BE49-F238E27FC236}">
                <a16:creationId xmlns:a16="http://schemas.microsoft.com/office/drawing/2014/main" id="{096063CC-E267-26E8-7582-B2F1C4933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9323"/>
            <a:ext cx="6103076" cy="851592"/>
          </a:xfrm>
        </p:spPr>
        <p:txBody>
          <a:bodyPr>
            <a:normAutofit/>
          </a:bodyPr>
          <a:lstStyle/>
          <a:p>
            <a:r>
              <a:rPr lang="en-CA" sz="4000" dirty="0">
                <a:solidFill>
                  <a:srgbClr val="1C3F95"/>
                </a:solidFill>
                <a:latin typeface="Century Gothic" panose="020B0502020202020204" pitchFamily="34" charset="0"/>
              </a:rPr>
              <a:t>While You Cook</a:t>
            </a:r>
          </a:p>
        </p:txBody>
      </p:sp>
      <p:pic>
        <p:nvPicPr>
          <p:cNvPr id="4102" name="Picture 6" descr="Nonstick Cookware Safety Facts - Is Nonstick Cookware Safe">
            <a:extLst>
              <a:ext uri="{FF2B5EF4-FFF2-40B4-BE49-F238E27FC236}">
                <a16:creationId xmlns:a16="http://schemas.microsoft.com/office/drawing/2014/main" id="{8C54002F-7830-006D-026F-68FD4A20C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697" y="2232582"/>
            <a:ext cx="4298057" cy="282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1E47E0-D625-EDC2-624D-FECF7A5AC7D4}"/>
              </a:ext>
            </a:extLst>
          </p:cNvPr>
          <p:cNvSpPr txBox="1"/>
          <p:nvPr/>
        </p:nvSpPr>
        <p:spPr>
          <a:xfrm>
            <a:off x="2667725" y="5953031"/>
            <a:ext cx="4064000" cy="400110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DEMONSTRATION TIME</a:t>
            </a:r>
          </a:p>
        </p:txBody>
      </p:sp>
    </p:spTree>
    <p:extLst>
      <p:ext uri="{BB962C8B-B14F-4D97-AF65-F5344CB8AC3E}">
        <p14:creationId xmlns:p14="http://schemas.microsoft.com/office/powerpoint/2010/main" val="1519672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D173A7A-FFD0-03B2-AF7C-A6BB7A4D3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11360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CFEE8-CDFC-4C0F-F769-E2DC3A8E5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589" y="1787324"/>
            <a:ext cx="4847771" cy="3738745"/>
          </a:xfrm>
        </p:spPr>
        <p:txBody>
          <a:bodyPr>
            <a:normAutofit fontScale="62500" lnSpcReduction="20000"/>
          </a:bodyPr>
          <a:lstStyle/>
          <a:p>
            <a:pPr marL="409575" indent="-330200">
              <a:lnSpc>
                <a:spcPct val="110000"/>
              </a:lnSpc>
            </a:pPr>
            <a:r>
              <a:rPr lang="en-CA" sz="3000" dirty="0">
                <a:latin typeface="Century Gothic" panose="020B0502020202020204" pitchFamily="34" charset="0"/>
              </a:rPr>
              <a:t>Prevent burns by turning pot handles in and using rear elements.</a:t>
            </a:r>
          </a:p>
          <a:p>
            <a:pPr marL="409575" indent="-330200">
              <a:lnSpc>
                <a:spcPct val="110000"/>
              </a:lnSpc>
            </a:pPr>
            <a:r>
              <a:rPr lang="en-CA" sz="3000" dirty="0">
                <a:latin typeface="Century Gothic" panose="020B0502020202020204" pitchFamily="34" charset="0"/>
              </a:rPr>
              <a:t>Keep hot foods and liquids away from the  counter’s edge.</a:t>
            </a:r>
          </a:p>
          <a:p>
            <a:pPr marL="409575" indent="-330200">
              <a:lnSpc>
                <a:spcPct val="110000"/>
              </a:lnSpc>
            </a:pPr>
            <a:r>
              <a:rPr lang="en-CA" sz="3000" dirty="0">
                <a:latin typeface="Century Gothic" panose="020B0502020202020204" pitchFamily="34" charset="0"/>
              </a:rPr>
              <a:t>Use pot holders or oven mitts when touch anything that could be hot.</a:t>
            </a:r>
          </a:p>
          <a:p>
            <a:pPr marL="409575" indent="-330200">
              <a:lnSpc>
                <a:spcPct val="110000"/>
              </a:lnSpc>
            </a:pPr>
            <a:r>
              <a:rPr lang="en-CA" sz="3000" dirty="0">
                <a:latin typeface="Century Gothic" panose="020B0502020202020204" pitchFamily="34" charset="0"/>
              </a:rPr>
              <a:t>Avoid wearing loose fitting clothing that can catch fire.</a:t>
            </a:r>
          </a:p>
          <a:p>
            <a:pPr marL="409575" indent="-330200">
              <a:lnSpc>
                <a:spcPct val="110000"/>
              </a:lnSpc>
            </a:pPr>
            <a:r>
              <a:rPr lang="en-CA" sz="3000" dirty="0">
                <a:latin typeface="Century Gothic" panose="020B0502020202020204" pitchFamily="34" charset="0"/>
              </a:rPr>
              <a:t>Keep pot lids and/or a cooking sheet handy in case there is a fire.</a:t>
            </a:r>
          </a:p>
          <a:p>
            <a:pPr marL="409575" indent="-330200">
              <a:lnSpc>
                <a:spcPct val="110000"/>
              </a:lnSpc>
            </a:pPr>
            <a:endParaRPr lang="en-CA" sz="2500" dirty="0">
              <a:latin typeface="Century Gothic" panose="020B0502020202020204" pitchFamily="34" charset="0"/>
            </a:endParaRPr>
          </a:p>
          <a:p>
            <a:pPr marL="342900" indent="0">
              <a:lnSpc>
                <a:spcPct val="110000"/>
              </a:lnSpc>
              <a:buNone/>
            </a:pPr>
            <a:endParaRPr lang="en-CA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CA" dirty="0"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FEFD0B-3020-AFA4-F3DE-4443A1C9A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23114" y="6356350"/>
            <a:ext cx="2529297" cy="365125"/>
          </a:xfrm>
        </p:spPr>
        <p:txBody>
          <a:bodyPr/>
          <a:lstStyle/>
          <a:p>
            <a:fld id="{081E1120-88C6-44AC-A8AF-55A7B9072548}" type="slidenum">
              <a:rPr lang="en-CA" sz="1400" smtClean="0">
                <a:solidFill>
                  <a:srgbClr val="EE3A43"/>
                </a:solidFill>
                <a:latin typeface="Century Gothic" panose="020B0502020202020204" pitchFamily="34" charset="0"/>
              </a:rPr>
              <a:t>7</a:t>
            </a:fld>
            <a:endParaRPr lang="en-CA" sz="1400" dirty="0">
              <a:solidFill>
                <a:srgbClr val="EE3A43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le 19">
            <a:extLst>
              <a:ext uri="{FF2B5EF4-FFF2-40B4-BE49-F238E27FC236}">
                <a16:creationId xmlns:a16="http://schemas.microsoft.com/office/drawing/2014/main" id="{096063CC-E267-26E8-7582-B2F1C4933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9323"/>
            <a:ext cx="6103076" cy="851592"/>
          </a:xfrm>
        </p:spPr>
        <p:txBody>
          <a:bodyPr>
            <a:normAutofit/>
          </a:bodyPr>
          <a:lstStyle/>
          <a:p>
            <a:r>
              <a:rPr lang="en-CA" sz="3400" dirty="0">
                <a:solidFill>
                  <a:srgbClr val="1C3F95"/>
                </a:solidFill>
                <a:latin typeface="Century Gothic" panose="020B0502020202020204" pitchFamily="34" charset="0"/>
              </a:rPr>
              <a:t>While You Cook</a:t>
            </a:r>
          </a:p>
        </p:txBody>
      </p:sp>
      <p:pic>
        <p:nvPicPr>
          <p:cNvPr id="3076" name="Picture 4" descr="1,100+ Child Hot Stove Stock Photos, Pictures &amp; Royalty-Free Images -  iStock | Toddler">
            <a:extLst>
              <a:ext uri="{FF2B5EF4-FFF2-40B4-BE49-F238E27FC236}">
                <a16:creationId xmlns:a16="http://schemas.microsoft.com/office/drawing/2014/main" id="{43EC8296-D9A4-6A66-9211-37929FA0C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052" y="1696720"/>
            <a:ext cx="2471348" cy="382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F6A6FA-7C8D-D51F-8C2D-F19223191218}"/>
              </a:ext>
            </a:extLst>
          </p:cNvPr>
          <p:cNvSpPr txBox="1"/>
          <p:nvPr/>
        </p:nvSpPr>
        <p:spPr>
          <a:xfrm>
            <a:off x="2258222" y="5977266"/>
            <a:ext cx="4064000" cy="400110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DEMONSTRATION TIME</a:t>
            </a:r>
          </a:p>
        </p:txBody>
      </p:sp>
    </p:spTree>
    <p:extLst>
      <p:ext uri="{BB962C8B-B14F-4D97-AF65-F5344CB8AC3E}">
        <p14:creationId xmlns:p14="http://schemas.microsoft.com/office/powerpoint/2010/main" val="2191238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D173A7A-FFD0-03B2-AF7C-A6BB7A4D3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11360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CFEE8-CDFC-4C0F-F769-E2DC3A8E5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568" y="1875275"/>
            <a:ext cx="4420432" cy="4155874"/>
          </a:xfrm>
        </p:spPr>
        <p:txBody>
          <a:bodyPr>
            <a:normAutofit fontScale="77500" lnSpcReduction="20000"/>
          </a:bodyPr>
          <a:lstStyle/>
          <a:p>
            <a:pPr marL="409575" indent="-330200">
              <a:lnSpc>
                <a:spcPct val="110000"/>
              </a:lnSpc>
            </a:pPr>
            <a:r>
              <a:rPr lang="en-CA" sz="3000" dirty="0">
                <a:latin typeface="Century Gothic" panose="020B0502020202020204" pitchFamily="34" charset="0"/>
              </a:rPr>
              <a:t>Turn off the oven, stove burners, and small appliances.</a:t>
            </a:r>
          </a:p>
          <a:p>
            <a:pPr marL="409575" indent="-330200">
              <a:lnSpc>
                <a:spcPct val="110000"/>
              </a:lnSpc>
            </a:pPr>
            <a:r>
              <a:rPr lang="en-CA" sz="3000" dirty="0">
                <a:latin typeface="Century Gothic" panose="020B0502020202020204" pitchFamily="34" charset="0"/>
              </a:rPr>
              <a:t>Wipe-up spills and splatters on the stove top, in the oven and microwave. </a:t>
            </a:r>
          </a:p>
          <a:p>
            <a:pPr marL="409575" indent="-330200">
              <a:lnSpc>
                <a:spcPct val="110000"/>
              </a:lnSpc>
            </a:pPr>
            <a:r>
              <a:rPr lang="en-CA" sz="3000" dirty="0">
                <a:latin typeface="Century Gothic" panose="020B0502020202020204" pitchFamily="34" charset="0"/>
              </a:rPr>
              <a:t>Do a final check that everything is off before leaving the house or going to bed.</a:t>
            </a:r>
          </a:p>
          <a:p>
            <a:pPr marL="342900" indent="0">
              <a:lnSpc>
                <a:spcPct val="110000"/>
              </a:lnSpc>
              <a:buNone/>
            </a:pPr>
            <a:endParaRPr lang="en-CA" dirty="0"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</a:pPr>
            <a:endParaRPr lang="en-CA" dirty="0"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FEFD0B-3020-AFA4-F3DE-4443A1C9A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23114" y="6356350"/>
            <a:ext cx="2529297" cy="365125"/>
          </a:xfrm>
        </p:spPr>
        <p:txBody>
          <a:bodyPr/>
          <a:lstStyle/>
          <a:p>
            <a:fld id="{081E1120-88C6-44AC-A8AF-55A7B9072548}" type="slidenum">
              <a:rPr lang="en-CA" sz="1400" smtClean="0">
                <a:solidFill>
                  <a:srgbClr val="EE3A43"/>
                </a:solidFill>
                <a:latin typeface="Century Gothic" panose="020B0502020202020204" pitchFamily="34" charset="0"/>
              </a:rPr>
              <a:t>8</a:t>
            </a:fld>
            <a:endParaRPr lang="en-CA" sz="1400" dirty="0">
              <a:solidFill>
                <a:srgbClr val="EE3A43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le 19">
            <a:extLst>
              <a:ext uri="{FF2B5EF4-FFF2-40B4-BE49-F238E27FC236}">
                <a16:creationId xmlns:a16="http://schemas.microsoft.com/office/drawing/2014/main" id="{096063CC-E267-26E8-7582-B2F1C4933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9323"/>
            <a:ext cx="6103076" cy="851592"/>
          </a:xfrm>
        </p:spPr>
        <p:txBody>
          <a:bodyPr>
            <a:normAutofit/>
          </a:bodyPr>
          <a:lstStyle/>
          <a:p>
            <a:r>
              <a:rPr lang="en-CA" sz="3400" dirty="0">
                <a:solidFill>
                  <a:srgbClr val="1C3F95"/>
                </a:solidFill>
                <a:latin typeface="Century Gothic" panose="020B0502020202020204" pitchFamily="34" charset="0"/>
              </a:rPr>
              <a:t>After You Cook</a:t>
            </a:r>
          </a:p>
        </p:txBody>
      </p:sp>
      <p:pic>
        <p:nvPicPr>
          <p:cNvPr id="5122" name="Picture 2" descr="How to Clean and Degrease a Stovetop - The Maids">
            <a:extLst>
              <a:ext uri="{FF2B5EF4-FFF2-40B4-BE49-F238E27FC236}">
                <a16:creationId xmlns:a16="http://schemas.microsoft.com/office/drawing/2014/main" id="{B3DEF1EE-B66F-62F5-BCF4-D2A9E1523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545" y="2500886"/>
            <a:ext cx="4104643" cy="273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F5A9FF-A662-7518-6050-D707D9A048B3}"/>
              </a:ext>
            </a:extLst>
          </p:cNvPr>
          <p:cNvSpPr txBox="1"/>
          <p:nvPr/>
        </p:nvSpPr>
        <p:spPr>
          <a:xfrm>
            <a:off x="2539999" y="6031149"/>
            <a:ext cx="4064000" cy="400110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DEMONSTRATION TIME</a:t>
            </a:r>
          </a:p>
        </p:txBody>
      </p:sp>
    </p:spTree>
    <p:extLst>
      <p:ext uri="{BB962C8B-B14F-4D97-AF65-F5344CB8AC3E}">
        <p14:creationId xmlns:p14="http://schemas.microsoft.com/office/powerpoint/2010/main" val="3909808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D173A7A-FFD0-03B2-AF7C-A6BB7A4D3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11360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CFEE8-CDFC-4C0F-F769-E2DC3A8E5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569" y="1875275"/>
            <a:ext cx="4770627" cy="4272606"/>
          </a:xfrm>
        </p:spPr>
        <p:txBody>
          <a:bodyPr>
            <a:normAutofit fontScale="70000" lnSpcReduction="20000"/>
          </a:bodyPr>
          <a:lstStyle/>
          <a:p>
            <a:pPr marL="409575" indent="-330200">
              <a:lnSpc>
                <a:spcPct val="110000"/>
              </a:lnSpc>
            </a:pPr>
            <a:r>
              <a:rPr lang="en-CA" sz="3000" dirty="0">
                <a:latin typeface="Century Gothic" panose="020B0502020202020204" pitchFamily="34" charset="0"/>
              </a:rPr>
              <a:t>Put safety first. If you have doubt about extinguishing the fire, get everyone out and call 9-1-1 or your local emergency number.</a:t>
            </a:r>
          </a:p>
          <a:p>
            <a:pPr marL="409575" indent="-330200">
              <a:lnSpc>
                <a:spcPct val="110000"/>
              </a:lnSpc>
            </a:pPr>
            <a:r>
              <a:rPr lang="en-CA" sz="3000" dirty="0">
                <a:latin typeface="Century Gothic" panose="020B0502020202020204" pitchFamily="34" charset="0"/>
              </a:rPr>
              <a:t>To put out a small grease fire, slide the lid over the pan to smother the flames then turnoff the element. NEVER put water on a grease fire!</a:t>
            </a:r>
          </a:p>
          <a:p>
            <a:pPr marL="409575" indent="-330200">
              <a:lnSpc>
                <a:spcPct val="110000"/>
              </a:lnSpc>
            </a:pPr>
            <a:r>
              <a:rPr lang="en-CA" sz="3000" dirty="0">
                <a:latin typeface="Century Gothic" panose="020B0502020202020204" pitchFamily="34" charset="0"/>
              </a:rPr>
              <a:t>For small oven or microwave fires, shut the door and turn off the heat.</a:t>
            </a:r>
          </a:p>
          <a:p>
            <a:pPr marL="593725" indent="-514350">
              <a:lnSpc>
                <a:spcPct val="110000"/>
              </a:lnSpc>
              <a:buFont typeface="+mj-lt"/>
              <a:buAutoNum type="arabicPeriod"/>
            </a:pPr>
            <a:endParaRPr lang="en-CA" dirty="0">
              <a:latin typeface="Century Gothic" panose="020B0502020202020204" pitchFamily="34" charset="0"/>
            </a:endParaRPr>
          </a:p>
          <a:p>
            <a:pPr marL="342900" indent="0">
              <a:lnSpc>
                <a:spcPct val="110000"/>
              </a:lnSpc>
              <a:buNone/>
            </a:pPr>
            <a:endParaRPr lang="en-CA" dirty="0"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</a:pPr>
            <a:endParaRPr lang="en-CA" dirty="0"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FEFD0B-3020-AFA4-F3DE-4443A1C9A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23114" y="6356350"/>
            <a:ext cx="2529297" cy="365125"/>
          </a:xfrm>
        </p:spPr>
        <p:txBody>
          <a:bodyPr/>
          <a:lstStyle/>
          <a:p>
            <a:fld id="{081E1120-88C6-44AC-A8AF-55A7B9072548}" type="slidenum">
              <a:rPr lang="en-CA" sz="1400" smtClean="0">
                <a:solidFill>
                  <a:srgbClr val="EE3A43"/>
                </a:solidFill>
                <a:latin typeface="Century Gothic" panose="020B0502020202020204" pitchFamily="34" charset="0"/>
              </a:rPr>
              <a:t>9</a:t>
            </a:fld>
            <a:endParaRPr lang="en-CA" sz="1400" dirty="0">
              <a:solidFill>
                <a:srgbClr val="EE3A43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le 19">
            <a:extLst>
              <a:ext uri="{FF2B5EF4-FFF2-40B4-BE49-F238E27FC236}">
                <a16:creationId xmlns:a16="http://schemas.microsoft.com/office/drawing/2014/main" id="{096063CC-E267-26E8-7582-B2F1C4933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38" y="142240"/>
            <a:ext cx="6103076" cy="851592"/>
          </a:xfrm>
        </p:spPr>
        <p:txBody>
          <a:bodyPr>
            <a:normAutofit/>
          </a:bodyPr>
          <a:lstStyle/>
          <a:p>
            <a:r>
              <a:rPr lang="en-CA" sz="3400" dirty="0">
                <a:solidFill>
                  <a:srgbClr val="1C3F95"/>
                </a:solidFill>
                <a:latin typeface="Century Gothic" panose="020B0502020202020204" pitchFamily="34" charset="0"/>
              </a:rPr>
              <a:t>If You Have a Cooking Fire</a:t>
            </a:r>
          </a:p>
        </p:txBody>
      </p:sp>
      <p:pic>
        <p:nvPicPr>
          <p:cNvPr id="6146" name="Picture 2" descr="How to Safely Put Out a Grease Fire (And Prevent Them Altogether) « Food  Hacks :: WonderHowTo">
            <a:extLst>
              <a:ext uri="{FF2B5EF4-FFF2-40B4-BE49-F238E27FC236}">
                <a16:creationId xmlns:a16="http://schemas.microsoft.com/office/drawing/2014/main" id="{C9875790-5EC6-D322-69E4-E003DC759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570" y="2634548"/>
            <a:ext cx="3754877" cy="249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650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D18AD5F41CFC41BC1209B8BF3E5F4E" ma:contentTypeVersion="11" ma:contentTypeDescription="Create a new document." ma:contentTypeScope="" ma:versionID="c11af384023c1f89264fa87ad24c64ac">
  <xsd:schema xmlns:xsd="http://www.w3.org/2001/XMLSchema" xmlns:xs="http://www.w3.org/2001/XMLSchema" xmlns:p="http://schemas.microsoft.com/office/2006/metadata/properties" xmlns:ns2="5b390a8d-6d17-4524-8a41-08e6698b4f4b" xmlns:ns3="68f43c2a-7346-4123-be0b-1ab24fda2533" targetNamespace="http://schemas.microsoft.com/office/2006/metadata/properties" ma:root="true" ma:fieldsID="1ad6b7779cf25572fd7c2cb10dfbe59f" ns2:_="" ns3:_="">
    <xsd:import namespace="5b390a8d-6d17-4524-8a41-08e6698b4f4b"/>
    <xsd:import namespace="68f43c2a-7346-4123-be0b-1ab24fda25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390a8d-6d17-4524-8a41-08e6698b4f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8ad6359d-e62d-4067-87cf-cea3289b73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f43c2a-7346-4123-be0b-1ab24fda2533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44d99505-e573-4fb8-baf0-12698d5b0051}" ma:internalName="TaxCatchAll" ma:showField="CatchAllData" ma:web="68f43c2a-7346-4123-be0b-1ab24fda25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8f43c2a-7346-4123-be0b-1ab24fda2533" xsi:nil="true"/>
    <lcf76f155ced4ddcb4097134ff3c332f xmlns="5b390a8d-6d17-4524-8a41-08e6698b4f4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AC5E148-DB63-4790-A56B-2C80FA9DDA03}"/>
</file>

<file path=customXml/itemProps2.xml><?xml version="1.0" encoding="utf-8"?>
<ds:datastoreItem xmlns:ds="http://schemas.openxmlformats.org/officeDocument/2006/customXml" ds:itemID="{8C9BFD74-F02E-4D73-866A-88E176A24D1A}"/>
</file>

<file path=customXml/itemProps3.xml><?xml version="1.0" encoding="utf-8"?>
<ds:datastoreItem xmlns:ds="http://schemas.openxmlformats.org/officeDocument/2006/customXml" ds:itemID="{9B2D9768-E5AA-4344-B46E-2FFD752B1ED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645</TotalTime>
  <Words>462</Words>
  <Application>Microsoft Macintosh PowerPoint</Application>
  <PresentationFormat>On-screen Show (4:3)</PresentationFormat>
  <Paragraphs>72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Office Theme</vt:lpstr>
      <vt:lpstr>Cooking Fire Safety</vt:lpstr>
      <vt:lpstr>Introduction</vt:lpstr>
      <vt:lpstr>Learning from the Past</vt:lpstr>
      <vt:lpstr>Cooking Fires &amp; Burn Injuries</vt:lpstr>
      <vt:lpstr>Before You Cook</vt:lpstr>
      <vt:lpstr>While You Cook</vt:lpstr>
      <vt:lpstr>While You Cook</vt:lpstr>
      <vt:lpstr>After You Cook</vt:lpstr>
      <vt:lpstr>If You Have a Cooking Fire</vt:lpstr>
      <vt:lpstr>Quick Questionnaire</vt:lpstr>
      <vt:lpstr>Closing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Jo-Anne Hales</dc:creator>
  <cp:lastModifiedBy>Hillary McLean</cp:lastModifiedBy>
  <cp:revision>18</cp:revision>
  <dcterms:created xsi:type="dcterms:W3CDTF">2023-02-07T19:21:02Z</dcterms:created>
  <dcterms:modified xsi:type="dcterms:W3CDTF">2023-10-06T20:47:19Z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0x0101003AD18AD5F41CFC41BC1209B8BF3E5F4E</vt:lpwstr>
  </property>
</Properties>
</file>